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</p:sldMasterIdLst>
  <p:notesMasterIdLst>
    <p:notesMasterId r:id="rId19"/>
  </p:notesMasterIdLst>
  <p:handoutMasterIdLst>
    <p:handoutMasterId r:id="rId20"/>
  </p:handoutMasterIdLst>
  <p:sldIdLst>
    <p:sldId id="287" r:id="rId4"/>
    <p:sldId id="288" r:id="rId5"/>
    <p:sldId id="306" r:id="rId6"/>
    <p:sldId id="307" r:id="rId7"/>
    <p:sldId id="297" r:id="rId8"/>
    <p:sldId id="301" r:id="rId9"/>
    <p:sldId id="302" r:id="rId10"/>
    <p:sldId id="293" r:id="rId11"/>
    <p:sldId id="294" r:id="rId12"/>
    <p:sldId id="295" r:id="rId13"/>
    <p:sldId id="304" r:id="rId14"/>
    <p:sldId id="305" r:id="rId15"/>
    <p:sldId id="309" r:id="rId16"/>
    <p:sldId id="310" r:id="rId17"/>
    <p:sldId id="282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486" autoAdjust="0"/>
  </p:normalViewPr>
  <p:slideViewPr>
    <p:cSldViewPr snapToGrid="0">
      <p:cViewPr>
        <p:scale>
          <a:sx n="90" d="100"/>
          <a:sy n="90" d="100"/>
        </p:scale>
        <p:origin x="-224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4A8FE-079D-4E08-B126-1072856A7BCB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D025852-98FA-4C01-A8BC-63915DC42D51}">
      <dgm:prSet phldrT="[Text]" custT="1"/>
      <dgm:spPr/>
      <dgm:t>
        <a:bodyPr/>
        <a:lstStyle/>
        <a:p>
          <a:r>
            <a: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rPr>
            <a:t>AMS</a:t>
          </a:r>
          <a:endParaRPr lang="th-TH" sz="3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entury Gothi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CBA38AFF-9CBA-4DCD-B0A9-C97B8FC07007}" type="parTrans" cxnId="{49836F7D-6339-4E25-96C1-E7253E6D02C8}">
      <dgm:prSet/>
      <dgm:spPr/>
      <dgm:t>
        <a:bodyPr/>
        <a:lstStyle/>
        <a:p>
          <a:endParaRPr lang="th-TH"/>
        </a:p>
      </dgm:t>
    </dgm:pt>
    <dgm:pt modelId="{AFB37F7B-C72D-495E-AB84-7774602360D1}" type="sibTrans" cxnId="{49836F7D-6339-4E25-96C1-E7253E6D02C8}">
      <dgm:prSet/>
      <dgm:spPr/>
      <dgm:t>
        <a:bodyPr/>
        <a:lstStyle/>
        <a:p>
          <a:endParaRPr lang="th-TH"/>
        </a:p>
      </dgm:t>
    </dgm:pt>
    <dgm:pt modelId="{57B26D78-3401-4ED9-ABFD-9C68438FA9D3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Physical Therapy        (PT)</a:t>
          </a:r>
        </a:p>
      </dgm:t>
    </dgm:pt>
    <dgm:pt modelId="{AA697538-AB51-4F27-8C91-DCD5B0053F29}" type="parTrans" cxnId="{4A84F676-EF81-4907-A139-D49FCFA6ADF1}">
      <dgm:prSet/>
      <dgm:spPr/>
      <dgm:t>
        <a:bodyPr/>
        <a:lstStyle/>
        <a:p>
          <a:endParaRPr lang="th-TH"/>
        </a:p>
      </dgm:t>
    </dgm:pt>
    <dgm:pt modelId="{734696C3-0E54-4E52-9F9A-2985CA07386D}" type="sibTrans" cxnId="{4A84F676-EF81-4907-A139-D49FCFA6ADF1}">
      <dgm:prSet/>
      <dgm:spPr/>
      <dgm:t>
        <a:bodyPr/>
        <a:lstStyle/>
        <a:p>
          <a:endParaRPr lang="th-TH"/>
        </a:p>
      </dgm:t>
    </dgm:pt>
    <dgm:pt modelId="{8FEB9DEF-6288-4843-91E1-DF0D768C3511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Occupational Therapy              (OT)</a:t>
          </a:r>
          <a:r>
            <a:rPr lang="en-US" sz="2000" dirty="0" smtClean="0">
              <a:latin typeface="Century Gothic" pitchFamily="34" charset="0"/>
            </a:rPr>
            <a:t>                   </a:t>
          </a:r>
          <a:endParaRPr lang="th-TH" sz="2000" dirty="0">
            <a:latin typeface="Century Gothic" pitchFamily="34" charset="0"/>
          </a:endParaRPr>
        </a:p>
      </dgm:t>
    </dgm:pt>
    <dgm:pt modelId="{04CC338B-4638-47E4-A2E1-9809AE2DD260}" type="parTrans" cxnId="{0F7F2576-1340-48C5-92F4-5B050312BA10}">
      <dgm:prSet/>
      <dgm:spPr/>
      <dgm:t>
        <a:bodyPr/>
        <a:lstStyle/>
        <a:p>
          <a:endParaRPr lang="th-TH"/>
        </a:p>
      </dgm:t>
    </dgm:pt>
    <dgm:pt modelId="{E850876B-06CC-4F72-BF47-07FBEBD41408}" type="sibTrans" cxnId="{0F7F2576-1340-48C5-92F4-5B050312BA10}">
      <dgm:prSet/>
      <dgm:spPr/>
      <dgm:t>
        <a:bodyPr/>
        <a:lstStyle/>
        <a:p>
          <a:endParaRPr lang="th-TH"/>
        </a:p>
      </dgm:t>
    </dgm:pt>
    <dgm:pt modelId="{15A22377-F695-4FD6-9CDA-49E58D9C257D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Medical Technology (MT)</a:t>
          </a:r>
          <a:endParaRPr lang="th-TH" sz="1800" dirty="0">
            <a:latin typeface="Century Gothic" pitchFamily="34" charset="0"/>
          </a:endParaRPr>
        </a:p>
      </dgm:t>
    </dgm:pt>
    <dgm:pt modelId="{4B148336-0E00-4FF3-8832-5B88E269CF6E}" type="parTrans" cxnId="{04DABC94-E8B9-41C7-8A53-14C3FF68A2DB}">
      <dgm:prSet/>
      <dgm:spPr/>
      <dgm:t>
        <a:bodyPr/>
        <a:lstStyle/>
        <a:p>
          <a:endParaRPr lang="th-TH"/>
        </a:p>
      </dgm:t>
    </dgm:pt>
    <dgm:pt modelId="{D2D0524A-AF68-4183-A548-C1D4933EE11F}" type="sibTrans" cxnId="{04DABC94-E8B9-41C7-8A53-14C3FF68A2DB}">
      <dgm:prSet/>
      <dgm:spPr/>
      <dgm:t>
        <a:bodyPr/>
        <a:lstStyle/>
        <a:p>
          <a:endParaRPr lang="th-TH"/>
        </a:p>
      </dgm:t>
    </dgm:pt>
    <dgm:pt modelId="{81084740-E6FA-4F76-9872-9AD628B5DB9D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Radiologic Technology (RT)</a:t>
          </a:r>
          <a:endParaRPr lang="th-TH" sz="1800" dirty="0">
            <a:latin typeface="Century Gothic" pitchFamily="34" charset="0"/>
          </a:endParaRPr>
        </a:p>
      </dgm:t>
    </dgm:pt>
    <dgm:pt modelId="{69F7AE98-9C6C-486A-B9F2-D58DF9B9DF9E}" type="parTrans" cxnId="{FDD5D2C8-C32E-48F8-8B5E-70861CA05DFC}">
      <dgm:prSet/>
      <dgm:spPr/>
      <dgm:t>
        <a:bodyPr/>
        <a:lstStyle/>
        <a:p>
          <a:endParaRPr lang="th-TH"/>
        </a:p>
      </dgm:t>
    </dgm:pt>
    <dgm:pt modelId="{35A8FAA3-DD8B-4D26-B1CB-B8C88439628F}" type="sibTrans" cxnId="{FDD5D2C8-C32E-48F8-8B5E-70861CA05DFC}">
      <dgm:prSet/>
      <dgm:spPr/>
      <dgm:t>
        <a:bodyPr/>
        <a:lstStyle/>
        <a:p>
          <a:endParaRPr lang="th-TH"/>
        </a:p>
      </dgm:t>
    </dgm:pt>
    <dgm:pt modelId="{8D93FB44-A1C1-400F-B7F0-9F07880B9BFC}" type="pres">
      <dgm:prSet presAssocID="{D5A4A8FE-079D-4E08-B126-1072856A7B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1A47559-B422-4566-80E6-8CA3926ED01D}" type="pres">
      <dgm:prSet presAssocID="{D5A4A8FE-079D-4E08-B126-1072856A7BCB}" presName="cycle" presStyleCnt="0"/>
      <dgm:spPr/>
    </dgm:pt>
    <dgm:pt modelId="{7332D68B-FBC0-43E1-B565-060B6447034D}" type="pres">
      <dgm:prSet presAssocID="{1D025852-98FA-4C01-A8BC-63915DC42D5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A11409-B309-4E26-A100-313658F26062}" type="pres">
      <dgm:prSet presAssocID="{AFB37F7B-C72D-495E-AB84-7774602360D1}" presName="sibTransFirstNode" presStyleLbl="bgShp" presStyleIdx="0" presStyleCnt="1"/>
      <dgm:spPr/>
      <dgm:t>
        <a:bodyPr/>
        <a:lstStyle/>
        <a:p>
          <a:endParaRPr lang="th-TH"/>
        </a:p>
      </dgm:t>
    </dgm:pt>
    <dgm:pt modelId="{EB198DA5-1204-48B4-954F-05D3F4E6C8DB}" type="pres">
      <dgm:prSet presAssocID="{57B26D78-3401-4ED9-ABFD-9C68438FA9D3}" presName="nodeFollowingNodes" presStyleLbl="node1" presStyleIdx="1" presStyleCnt="5" custScaleX="102234" custScaleY="111879" custRadScaleRad="110944" custRadScaleInc="2790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C6F01D-5524-430B-82C2-51C2EB1F4BB0}" type="pres">
      <dgm:prSet presAssocID="{8FEB9DEF-6288-4843-91E1-DF0D768C3511}" presName="nodeFollowingNodes" presStyleLbl="node1" presStyleIdx="2" presStyleCnt="5" custScaleX="102234" custScaleY="111879" custRadScaleRad="98416" custRadScaleInc="-332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279320-9001-4B96-A9B7-06FBEDAE720E}" type="pres">
      <dgm:prSet presAssocID="{15A22377-F695-4FD6-9CDA-49E58D9C257D}" presName="nodeFollowingNodes" presStyleLbl="node1" presStyleIdx="3" presStyleCnt="5" custScaleX="102234" custScaleY="111879" custRadScaleRad="106812" custRadScaleInc="-23773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955576-B2B4-40FD-ABA1-CDAD3E1656B3}" type="pres">
      <dgm:prSet presAssocID="{81084740-E6FA-4F76-9872-9AD628B5DB9D}" presName="nodeFollowingNodes" presStyleLbl="node1" presStyleIdx="4" presStyleCnt="5" custScaleX="102234" custRadScaleRad="106526" custRadScaleInc="-36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3D68340-571A-4441-A898-B843F8088968}" type="presOf" srcId="{AFB37F7B-C72D-495E-AB84-7774602360D1}" destId="{46A11409-B309-4E26-A100-313658F26062}" srcOrd="0" destOrd="0" presId="urn:microsoft.com/office/officeart/2005/8/layout/cycle3"/>
    <dgm:cxn modelId="{A3DAB167-4C2B-4528-B690-A17614E565FB}" type="presOf" srcId="{8FEB9DEF-6288-4843-91E1-DF0D768C3511}" destId="{C9C6F01D-5524-430B-82C2-51C2EB1F4BB0}" srcOrd="0" destOrd="0" presId="urn:microsoft.com/office/officeart/2005/8/layout/cycle3"/>
    <dgm:cxn modelId="{04DABC94-E8B9-41C7-8A53-14C3FF68A2DB}" srcId="{D5A4A8FE-079D-4E08-B126-1072856A7BCB}" destId="{15A22377-F695-4FD6-9CDA-49E58D9C257D}" srcOrd="3" destOrd="0" parTransId="{4B148336-0E00-4FF3-8832-5B88E269CF6E}" sibTransId="{D2D0524A-AF68-4183-A548-C1D4933EE11F}"/>
    <dgm:cxn modelId="{1851D965-E9AD-4B73-8C53-181C904FF952}" type="presOf" srcId="{15A22377-F695-4FD6-9CDA-49E58D9C257D}" destId="{A2279320-9001-4B96-A9B7-06FBEDAE720E}" srcOrd="0" destOrd="0" presId="urn:microsoft.com/office/officeart/2005/8/layout/cycle3"/>
    <dgm:cxn modelId="{49836F7D-6339-4E25-96C1-E7253E6D02C8}" srcId="{D5A4A8FE-079D-4E08-B126-1072856A7BCB}" destId="{1D025852-98FA-4C01-A8BC-63915DC42D51}" srcOrd="0" destOrd="0" parTransId="{CBA38AFF-9CBA-4DCD-B0A9-C97B8FC07007}" sibTransId="{AFB37F7B-C72D-495E-AB84-7774602360D1}"/>
    <dgm:cxn modelId="{4A84F676-EF81-4907-A139-D49FCFA6ADF1}" srcId="{D5A4A8FE-079D-4E08-B126-1072856A7BCB}" destId="{57B26D78-3401-4ED9-ABFD-9C68438FA9D3}" srcOrd="1" destOrd="0" parTransId="{AA697538-AB51-4F27-8C91-DCD5B0053F29}" sibTransId="{734696C3-0E54-4E52-9F9A-2985CA07386D}"/>
    <dgm:cxn modelId="{0F7F2576-1340-48C5-92F4-5B050312BA10}" srcId="{D5A4A8FE-079D-4E08-B126-1072856A7BCB}" destId="{8FEB9DEF-6288-4843-91E1-DF0D768C3511}" srcOrd="2" destOrd="0" parTransId="{04CC338B-4638-47E4-A2E1-9809AE2DD260}" sibTransId="{E850876B-06CC-4F72-BF47-07FBEBD41408}"/>
    <dgm:cxn modelId="{379F3AA1-1A82-4EE1-AFEB-32A93383CC12}" type="presOf" srcId="{81084740-E6FA-4F76-9872-9AD628B5DB9D}" destId="{4B955576-B2B4-40FD-ABA1-CDAD3E1656B3}" srcOrd="0" destOrd="0" presId="urn:microsoft.com/office/officeart/2005/8/layout/cycle3"/>
    <dgm:cxn modelId="{8D5D0869-FF7F-4CF9-AC3A-BC33E47C5725}" type="presOf" srcId="{D5A4A8FE-079D-4E08-B126-1072856A7BCB}" destId="{8D93FB44-A1C1-400F-B7F0-9F07880B9BFC}" srcOrd="0" destOrd="0" presId="urn:microsoft.com/office/officeart/2005/8/layout/cycle3"/>
    <dgm:cxn modelId="{2E58C006-4F05-4DA9-ADE8-D0058B4EDD8D}" type="presOf" srcId="{57B26D78-3401-4ED9-ABFD-9C68438FA9D3}" destId="{EB198DA5-1204-48B4-954F-05D3F4E6C8DB}" srcOrd="0" destOrd="0" presId="urn:microsoft.com/office/officeart/2005/8/layout/cycle3"/>
    <dgm:cxn modelId="{81F9D44F-8EE6-4FEA-B13E-B5CFBC115224}" type="presOf" srcId="{1D025852-98FA-4C01-A8BC-63915DC42D51}" destId="{7332D68B-FBC0-43E1-B565-060B6447034D}" srcOrd="0" destOrd="0" presId="urn:microsoft.com/office/officeart/2005/8/layout/cycle3"/>
    <dgm:cxn modelId="{FDD5D2C8-C32E-48F8-8B5E-70861CA05DFC}" srcId="{D5A4A8FE-079D-4E08-B126-1072856A7BCB}" destId="{81084740-E6FA-4F76-9872-9AD628B5DB9D}" srcOrd="4" destOrd="0" parTransId="{69F7AE98-9C6C-486A-B9F2-D58DF9B9DF9E}" sibTransId="{35A8FAA3-DD8B-4D26-B1CB-B8C88439628F}"/>
    <dgm:cxn modelId="{DC9A5F5B-1063-46DA-8795-0145A007A7FF}" type="presParOf" srcId="{8D93FB44-A1C1-400F-B7F0-9F07880B9BFC}" destId="{61A47559-B422-4566-80E6-8CA3926ED01D}" srcOrd="0" destOrd="0" presId="urn:microsoft.com/office/officeart/2005/8/layout/cycle3"/>
    <dgm:cxn modelId="{63A8C9B4-86E0-465D-A38C-C738E3036455}" type="presParOf" srcId="{61A47559-B422-4566-80E6-8CA3926ED01D}" destId="{7332D68B-FBC0-43E1-B565-060B6447034D}" srcOrd="0" destOrd="0" presId="urn:microsoft.com/office/officeart/2005/8/layout/cycle3"/>
    <dgm:cxn modelId="{BDC84429-2A09-4DB8-996C-9FFDDD57F635}" type="presParOf" srcId="{61A47559-B422-4566-80E6-8CA3926ED01D}" destId="{46A11409-B309-4E26-A100-313658F26062}" srcOrd="1" destOrd="0" presId="urn:microsoft.com/office/officeart/2005/8/layout/cycle3"/>
    <dgm:cxn modelId="{35A655F3-62E6-4BFA-99AC-6D3A27B0399B}" type="presParOf" srcId="{61A47559-B422-4566-80E6-8CA3926ED01D}" destId="{EB198DA5-1204-48B4-954F-05D3F4E6C8DB}" srcOrd="2" destOrd="0" presId="urn:microsoft.com/office/officeart/2005/8/layout/cycle3"/>
    <dgm:cxn modelId="{027219DF-3068-411D-B903-71619B8F340A}" type="presParOf" srcId="{61A47559-B422-4566-80E6-8CA3926ED01D}" destId="{C9C6F01D-5524-430B-82C2-51C2EB1F4BB0}" srcOrd="3" destOrd="0" presId="urn:microsoft.com/office/officeart/2005/8/layout/cycle3"/>
    <dgm:cxn modelId="{79315555-D358-49C3-9D9F-953ABFA8F38E}" type="presParOf" srcId="{61A47559-B422-4566-80E6-8CA3926ED01D}" destId="{A2279320-9001-4B96-A9B7-06FBEDAE720E}" srcOrd="4" destOrd="0" presId="urn:microsoft.com/office/officeart/2005/8/layout/cycle3"/>
    <dgm:cxn modelId="{450BB3E6-40AF-4582-8FDD-39AF7B738C5B}" type="presParOf" srcId="{61A47559-B422-4566-80E6-8CA3926ED01D}" destId="{4B955576-B2B4-40FD-ABA1-CDAD3E1656B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11409-B309-4E26-A100-313658F26062}">
      <dsp:nvSpPr>
        <dsp:cNvPr id="0" name=""/>
        <dsp:cNvSpPr/>
      </dsp:nvSpPr>
      <dsp:spPr>
        <a:xfrm>
          <a:off x="1020730" y="-49795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32D68B-FBC0-43E1-B565-060B6447034D}">
      <dsp:nvSpPr>
        <dsp:cNvPr id="0" name=""/>
        <dsp:cNvSpPr/>
      </dsp:nvSpPr>
      <dsp:spPr>
        <a:xfrm>
          <a:off x="2114847" y="-26196"/>
          <a:ext cx="1866304" cy="933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rPr>
            <a:t>AMS</a:t>
          </a:r>
          <a:endParaRPr lang="th-TH" sz="3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entury Gothic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2160400" y="19357"/>
        <a:ext cx="1775198" cy="842046"/>
      </dsp:txXfrm>
    </dsp:sp>
    <dsp:sp modelId="{EB198DA5-1204-48B4-954F-05D3F4E6C8DB}">
      <dsp:nvSpPr>
        <dsp:cNvPr id="0" name=""/>
        <dsp:cNvSpPr/>
      </dsp:nvSpPr>
      <dsp:spPr>
        <a:xfrm>
          <a:off x="442330" y="2622904"/>
          <a:ext cx="1907997" cy="1044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itchFamily="34" charset="0"/>
            </a:rPr>
            <a:t>Physical Therapy        (PT)</a:t>
          </a:r>
        </a:p>
      </dsp:txBody>
      <dsp:txXfrm>
        <a:off x="493294" y="2673868"/>
        <a:ext cx="1806069" cy="942073"/>
      </dsp:txXfrm>
    </dsp:sp>
    <dsp:sp modelId="{C9C6F01D-5524-430B-82C2-51C2EB1F4BB0}">
      <dsp:nvSpPr>
        <dsp:cNvPr id="0" name=""/>
        <dsp:cNvSpPr/>
      </dsp:nvSpPr>
      <dsp:spPr>
        <a:xfrm>
          <a:off x="3503693" y="2600442"/>
          <a:ext cx="1907997" cy="1044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itchFamily="34" charset="0"/>
            </a:rPr>
            <a:t>Occupational Therapy              (OT)</a:t>
          </a:r>
          <a:r>
            <a:rPr lang="en-US" sz="2000" kern="1200" dirty="0" smtClean="0">
              <a:latin typeface="Century Gothic" pitchFamily="34" charset="0"/>
            </a:rPr>
            <a:t>                   </a:t>
          </a:r>
          <a:endParaRPr lang="th-TH" sz="2000" kern="1200" dirty="0">
            <a:latin typeface="Century Gothic" pitchFamily="34" charset="0"/>
          </a:endParaRPr>
        </a:p>
      </dsp:txBody>
      <dsp:txXfrm>
        <a:off x="3554657" y="2651406"/>
        <a:ext cx="1806069" cy="942073"/>
      </dsp:txXfrm>
    </dsp:sp>
    <dsp:sp modelId="{A2279320-9001-4B96-A9B7-06FBEDAE720E}">
      <dsp:nvSpPr>
        <dsp:cNvPr id="0" name=""/>
        <dsp:cNvSpPr/>
      </dsp:nvSpPr>
      <dsp:spPr>
        <a:xfrm>
          <a:off x="3863437" y="1118481"/>
          <a:ext cx="1907997" cy="1044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itchFamily="34" charset="0"/>
            </a:rPr>
            <a:t>Medical Technology (MT)</a:t>
          </a:r>
          <a:endParaRPr lang="th-TH" sz="1800" kern="1200" dirty="0">
            <a:latin typeface="Century Gothic" pitchFamily="34" charset="0"/>
          </a:endParaRPr>
        </a:p>
      </dsp:txBody>
      <dsp:txXfrm>
        <a:off x="3914401" y="1169445"/>
        <a:ext cx="1806069" cy="942073"/>
      </dsp:txXfrm>
    </dsp:sp>
    <dsp:sp modelId="{4B955576-B2B4-40FD-ABA1-CDAD3E1656B3}">
      <dsp:nvSpPr>
        <dsp:cNvPr id="0" name=""/>
        <dsp:cNvSpPr/>
      </dsp:nvSpPr>
      <dsp:spPr>
        <a:xfrm>
          <a:off x="321979" y="1200470"/>
          <a:ext cx="1907997" cy="933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itchFamily="34" charset="0"/>
            </a:rPr>
            <a:t>Radiologic Technology (RT)</a:t>
          </a:r>
          <a:endParaRPr lang="th-TH" sz="1800" kern="1200" dirty="0">
            <a:latin typeface="Century Gothic" pitchFamily="34" charset="0"/>
          </a:endParaRPr>
        </a:p>
      </dsp:txBody>
      <dsp:txXfrm>
        <a:off x="367532" y="1246023"/>
        <a:ext cx="1816891" cy="8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03105-BA01-46EC-A1D2-52CFB1BA8CCB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858D5-A2E8-4B9D-9AB9-B733A8E851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8851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F437B-F66B-4947-B926-432687E64FC3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7DBCF-7EAB-4EC6-A67E-F57082280A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394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th/url?sa=t&amp;rct=j&amp;q=&amp;esrc=s&amp;source=web&amp;cd=1&amp;ved=0ahUKEwimzoPGjM7JAhUFvRQKHedJBnoQFggiMAA&amp;url=http://www.ukm.my/v6/&amp;usg=AFQjCNHyPJ_uw2_qMn1PLnocYsv1B3OBHA&amp;sig2=8LPwC910mcI-6__XI6SE3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>
              <a:lnSpc>
                <a:spcPts val="3400"/>
              </a:lnSpc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DBCF-7EAB-4EC6-A67E-F57082280A56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974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DBCF-7EAB-4EC6-A67E-F57082280A56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766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sz="18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DBCF-7EAB-4EC6-A67E-F57082280A56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680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ts val="3700"/>
              </a:lnSpc>
              <a:buFont typeface="Arial" pitchFamily="34" charset="0"/>
              <a:buChar char="•"/>
            </a:pPr>
            <a:endParaRPr lang="en-US" sz="1800" smtClean="0">
              <a:latin typeface="Century Gothic" pitchFamily="34" charset="0"/>
            </a:endParaRPr>
          </a:p>
          <a:p>
            <a:pPr marL="457200" indent="-457200">
              <a:lnSpc>
                <a:spcPts val="3700"/>
              </a:lnSpc>
              <a:buFont typeface="Arial" pitchFamily="34" charset="0"/>
              <a:buChar char="•"/>
            </a:pPr>
            <a:r>
              <a:rPr lang="en-US" sz="1800" smtClean="0">
                <a:latin typeface="Century Gothic" pitchFamily="34" charset="0"/>
                <a:cs typeface="Browallia New" pitchFamily="34" charset="-34"/>
              </a:rPr>
              <a:t>The Supreme Patriarch Nyanasanwara Institute of Geriatric Medicine, Ministry of Public Health, Thailand</a:t>
            </a:r>
            <a:endParaRPr lang="en-US" sz="1800" smtClean="0">
              <a:latin typeface="Browallia New" pitchFamily="34" charset="-34"/>
              <a:cs typeface="Browallia New" pitchFamily="34" charset="-34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sz="1800" smtClean="0">
              <a:latin typeface="Century Gothic" pitchFamily="34" charset="0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DBCF-7EAB-4EC6-A67E-F57082280A56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79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Century Gothic" pitchFamily="34" charset="0"/>
              </a:rPr>
              <a:t>UM=university</a:t>
            </a:r>
            <a:r>
              <a:rPr lang="en-US" sz="1800" baseline="0" dirty="0" smtClean="0">
                <a:latin typeface="Century Gothic" pitchFamily="34" charset="0"/>
              </a:rPr>
              <a:t> of Montana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aseline="0" dirty="0" smtClean="0">
                <a:latin typeface="Century Gothic" pitchFamily="34" charset="0"/>
              </a:rPr>
              <a:t>QU = </a:t>
            </a:r>
            <a:r>
              <a:rPr lang="en-US" sz="1800" baseline="0" dirty="0" err="1" smtClean="0">
                <a:latin typeface="Century Gothic" pitchFamily="34" charset="0"/>
              </a:rPr>
              <a:t>Queenland</a:t>
            </a:r>
            <a:r>
              <a:rPr lang="en-US" sz="1800" baseline="0" dirty="0" smtClean="0">
                <a:latin typeface="Century Gothic" pitchFamily="34" charset="0"/>
              </a:rPr>
              <a:t> university</a:t>
            </a:r>
          </a:p>
          <a:p>
            <a:pPr marL="457200" marR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aseline="0" dirty="0" smtClean="0">
                <a:latin typeface="Century Gothic" pitchFamily="34" charset="0"/>
              </a:rPr>
              <a:t>UKM = </a:t>
            </a:r>
            <a:r>
              <a:rPr lang="en-US" sz="1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University </a:t>
            </a:r>
            <a:r>
              <a:rPr lang="en-US" sz="18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Kebangsaan</a:t>
            </a:r>
            <a:r>
              <a:rPr lang="en-US" sz="1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Malaysia</a:t>
            </a:r>
            <a:endParaRPr lang="en-US" sz="18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Feinberg school of medicine,</a:t>
            </a:r>
            <a:r>
              <a:rPr lang="en-US" sz="1800" b="0" i="0" u="sng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Northwestern university</a:t>
            </a:r>
            <a:endParaRPr lang="en-US" sz="1800" u="sng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DBCF-7EAB-4EC6-A67E-F57082280A56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79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DBCF-7EAB-4EC6-A67E-F57082280A56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30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DBCF-7EAB-4EC6-A67E-F57082280A56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65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DBCF-7EAB-4EC6-A67E-F57082280A56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65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7" name="AutoShape 2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4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4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351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4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271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4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69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4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072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4" descr="http://202.28.25.184/scripts/foxweb.exe/oa_getfile2?tzanHLIhgxcWwxigknHsDffjvVpGugPGnip.FTLuqqsjKAgZrcvQIKshgoqxdWThRKibOKrHPhhBXPwbRBJDAEmql0PvMEJnnmUiRynaDXk2LCZfpGjMYZAvBmNQDRSGDSntiiBWxZBBFVYSBQmNoTbZ3wyUJPJHb4ZPtxNjyKATvwbKTLmNbrxkTLaeRfHzQHsmC0shDwYjCxUZdFxmDHp2ieTnkbPx5rgsYsOKm3IyjXTATJ6wsyfBZdc8YKRWckKg8DMMmdclP5ojSpAwDl8ytdWzcAZ8hVQPosGO5usZVDUGB8kSUTdSsd8ARfAOnfn5zeUEUhfL8aaGqpItV8CjjKuMeR5detBDqhh8vMogbwst8OsnaNRBb5dxOxwnondoEqOmAycdyzrV"/>
          <p:cNvSpPr>
            <a:spLocks noChangeAspect="1" noChangeArrowheads="1"/>
          </p:cNvSpPr>
          <p:nvPr userDrawn="1"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357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048" r="-199" b="66705"/>
          <a:stretch/>
        </p:blipFill>
        <p:spPr bwMode="auto">
          <a:xfrm>
            <a:off x="0" y="0"/>
            <a:ext cx="9169168" cy="90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194498" y="166978"/>
            <a:ext cx="6935788" cy="36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latin typeface="Bradley Hand ITC" pitchFamily="66" charset="0"/>
                <a:cs typeface="TH SarabunPSK" pitchFamily="34" charset="-34"/>
              </a:rPr>
              <a:t> </a:t>
            </a:r>
            <a:r>
              <a:rPr lang="en-AU" sz="1600" b="1" dirty="0" smtClean="0">
                <a:latin typeface="Bradley Hand ITC" pitchFamily="66" charset="0"/>
                <a:cs typeface="Aparajita" pitchFamily="34" charset="0"/>
              </a:rPr>
              <a:t>CHIANG </a:t>
            </a:r>
            <a:r>
              <a:rPr lang="en-AU" sz="1600" b="1" dirty="0">
                <a:latin typeface="Bradley Hand ITC" pitchFamily="66" charset="0"/>
                <a:cs typeface="Aparajita" pitchFamily="34" charset="0"/>
              </a:rPr>
              <a:t>MAI UNIVERSITY: Where nature nurtures beautiful intelligence</a:t>
            </a:r>
            <a:endParaRPr lang="en-US" sz="1600" b="1" dirty="0">
              <a:latin typeface="Bradley Hand ITC" pitchFamily="66" charset="0"/>
              <a:cs typeface="Aparajit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9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0815" r="-199" b="13178"/>
          <a:stretch/>
        </p:blipFill>
        <p:spPr bwMode="auto">
          <a:xfrm>
            <a:off x="0" y="6174297"/>
            <a:ext cx="9180512" cy="6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96" y="5691934"/>
            <a:ext cx="1055440" cy="101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4" y="6065240"/>
            <a:ext cx="677411" cy="6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3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0815" r="-199" b="13178"/>
          <a:stretch/>
        </p:blipFill>
        <p:spPr bwMode="auto">
          <a:xfrm>
            <a:off x="0" y="6174297"/>
            <a:ext cx="9180512" cy="6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05" y="5611194"/>
            <a:ext cx="1139331" cy="109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5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7" y="6016160"/>
            <a:ext cx="753756" cy="75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02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608" y="1078733"/>
            <a:ext cx="8289352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b="1" dirty="0" smtClean="0">
                <a:latin typeface="Century Gothic" pitchFamily="34" charset="0"/>
              </a:rPr>
              <a:t>Gerontology and Elderly Health Research Unit</a:t>
            </a:r>
          </a:p>
          <a:p>
            <a:pPr algn="l">
              <a:lnSpc>
                <a:spcPct val="150000"/>
              </a:lnSpc>
            </a:pP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หน่วยวิจัยพฤฒาวิทยาและสุขภาพผู้สูงอายุ</a:t>
            </a:r>
            <a:r>
              <a:rPr lang="en-US" sz="2800" b="1" dirty="0" smtClean="0">
                <a:latin typeface="Century Gothic" pitchFamily="34" charset="0"/>
              </a:rPr>
              <a:t/>
            </a:r>
            <a:br>
              <a:rPr lang="en-US" sz="2800" b="1" dirty="0" smtClean="0">
                <a:latin typeface="Century Gothic" pitchFamily="34" charset="0"/>
              </a:rPr>
            </a:br>
            <a:endParaRPr lang="th-TH" sz="2800" b="1" dirty="0">
              <a:latin typeface="Century Gothic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74561" y="5074076"/>
            <a:ext cx="627626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000" dirty="0" smtClean="0">
                <a:latin typeface="Century Gothic" pitchFamily="34" charset="0"/>
              </a:rPr>
              <a:t>Faculty of Associated Medical Sciences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Century Gothic" pitchFamily="34" charset="0"/>
              </a:rPr>
              <a:t>Chiang Mai University</a:t>
            </a:r>
            <a:br>
              <a:rPr lang="en-US" sz="2000" dirty="0" smtClean="0">
                <a:latin typeface="Century Gothic" pitchFamily="34" charset="0"/>
              </a:rPr>
            </a:br>
            <a:endParaRPr lang="th-TH" sz="2000" dirty="0"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8" y="2644455"/>
            <a:ext cx="3377109" cy="367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95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08816" y="11265"/>
            <a:ext cx="7615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>
              <a:latin typeface="Century Gothic" pitchFamily="34" charset="0"/>
            </a:endParaRPr>
          </a:p>
          <a:p>
            <a:pPr lvl="1"/>
            <a:r>
              <a:rPr lang="en-US" b="1" dirty="0" smtClean="0">
                <a:latin typeface="Century Gothic" pitchFamily="34" charset="0"/>
              </a:rPr>
              <a:t>Collaboration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" y="1836437"/>
            <a:ext cx="8753475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45" y="1133851"/>
            <a:ext cx="7102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International:</a:t>
            </a:r>
          </a:p>
          <a:p>
            <a:endParaRPr lang="en-US" sz="2400" dirty="0" smtClean="0">
              <a:latin typeface="Century Gothic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65609" y="3354002"/>
            <a:ext cx="2195623" cy="489157"/>
            <a:chOff x="6459287" y="3157364"/>
            <a:chExt cx="2195623" cy="475205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6459287" y="3157364"/>
              <a:ext cx="2195623" cy="475205"/>
            </a:xfrm>
            <a:prstGeom prst="wedgeRoundRectCallout">
              <a:avLst>
                <a:gd name="adj1" fmla="val -34355"/>
                <a:gd name="adj2" fmla="val 91273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9284" y="3211801"/>
              <a:ext cx="20556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entury Gothic" pitchFamily="34" charset="0"/>
                </a:rPr>
                <a:t>UKM, Malaysia</a:t>
              </a:r>
              <a:endParaRPr lang="th-TH" sz="2000" dirty="0">
                <a:latin typeface="Century Gothic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4251758" y="4273950"/>
            <a:ext cx="2613369" cy="769067"/>
            <a:chOff x="6165122" y="2732567"/>
            <a:chExt cx="2457889" cy="769067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6427388" y="2732567"/>
              <a:ext cx="2195623" cy="769067"/>
            </a:xfrm>
            <a:prstGeom prst="wedgeRoundRectCallout">
              <a:avLst>
                <a:gd name="adj1" fmla="val -54850"/>
                <a:gd name="adj2" fmla="val 70535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5122" y="2773703"/>
              <a:ext cx="2387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entury Gothic" pitchFamily="34" charset="0"/>
                </a:rPr>
                <a:t>UQ, Australia</a:t>
              </a:r>
            </a:p>
            <a:p>
              <a:r>
                <a:rPr lang="en-US" sz="2000" dirty="0" err="1" smtClean="0">
                  <a:latin typeface="Century Gothic" pitchFamily="34" charset="0"/>
                </a:rPr>
                <a:t>NeuRA</a:t>
              </a:r>
              <a:r>
                <a:rPr lang="en-US" sz="2000" dirty="0" smtClean="0">
                  <a:latin typeface="Century Gothic" pitchFamily="34" charset="0"/>
                </a:rPr>
                <a:t>, Australia</a:t>
              </a:r>
              <a:endParaRPr lang="th-TH" sz="2000" dirty="0">
                <a:latin typeface="Century Gothic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V="1">
            <a:off x="1541564" y="3417186"/>
            <a:ext cx="2710194" cy="675691"/>
            <a:chOff x="6427388" y="2732567"/>
            <a:chExt cx="3190037" cy="551478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6427388" y="2732567"/>
              <a:ext cx="2766402" cy="523520"/>
            </a:xfrm>
            <a:prstGeom prst="wedgeRoundRectCallout">
              <a:avLst>
                <a:gd name="adj1" fmla="val -34355"/>
                <a:gd name="adj2" fmla="val 74730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3605" y="2957488"/>
              <a:ext cx="3103820" cy="32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h-TH" sz="2000" dirty="0">
                <a:latin typeface="Century Gothic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93118" y="1739621"/>
            <a:ext cx="2062716" cy="488044"/>
            <a:chOff x="5758032" y="3157364"/>
            <a:chExt cx="2896879" cy="622679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5758032" y="3157364"/>
              <a:ext cx="2896879" cy="622679"/>
            </a:xfrm>
            <a:prstGeom prst="wedgeRoundRectCallout">
              <a:avLst>
                <a:gd name="adj1" fmla="val -34355"/>
                <a:gd name="adj2" fmla="val 91273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18446" y="3242790"/>
              <a:ext cx="2506041" cy="38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entury Gothic" pitchFamily="34" charset="0"/>
                </a:rPr>
                <a:t>UM, Canada</a:t>
              </a:r>
              <a:endParaRPr lang="th-TH" sz="2000" dirty="0">
                <a:latin typeface="Century Gothic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637387" y="34304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entury Gothic" pitchFamily="34" charset="0"/>
              </a:rPr>
              <a:t>Mayo clinic, USA</a:t>
            </a:r>
          </a:p>
          <a:p>
            <a:r>
              <a:rPr lang="en-US" sz="2000" dirty="0">
                <a:latin typeface="Century Gothic" pitchFamily="34" charset="0"/>
              </a:rPr>
              <a:t>NU, USA</a:t>
            </a:r>
            <a:endParaRPr lang="th-TH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6369" y="1609730"/>
            <a:ext cx="8731008" cy="55669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latin typeface="Century Gothic" pitchFamily="34" charset="0"/>
              </a:rPr>
              <a:t>Gait, balance and fall:</a:t>
            </a:r>
          </a:p>
          <a:p>
            <a:pPr algn="l"/>
            <a:endParaRPr lang="en-US" sz="1600" dirty="0" smtClean="0">
              <a:latin typeface="Century Gothic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latin typeface="Century Gothic" pitchFamily="34" charset="0"/>
              </a:rPr>
              <a:t>A randomized controlled trial of mind-body exercise: Effect of a 6-month Tai Chi exercise on cognition and serum biomarkers of individuals with MCI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 smtClean="0">
              <a:latin typeface="Century Gothic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Century Gothic" pitchFamily="34" charset="0"/>
              </a:rPr>
              <a:t>Development and evaluation of a home-based dual-task training program to improve balance performance for older adults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>
              <a:latin typeface="Century Gothic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Century Gothic" pitchFamily="34" charset="0"/>
              </a:rPr>
              <a:t>Validity of smartphone-based accelerometer placement on the body versus in the hand, pocket, belt or bag for spatiotemporal gait analysis:  A comparison to </a:t>
            </a:r>
            <a:r>
              <a:rPr lang="en-US" sz="1800" dirty="0" err="1" smtClean="0">
                <a:latin typeface="Century Gothic" pitchFamily="34" charset="0"/>
              </a:rPr>
              <a:t>GAITRite</a:t>
            </a:r>
            <a:endParaRPr lang="en-US" sz="1800" dirty="0" smtClean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endParaRPr lang="en-US" sz="1800" dirty="0">
              <a:latin typeface="Century Gothic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endParaRPr lang="th-TH" sz="2200" dirty="0"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676" y="928926"/>
            <a:ext cx="4082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Ongoing research</a:t>
            </a:r>
          </a:p>
        </p:txBody>
      </p:sp>
    </p:spTree>
    <p:extLst>
      <p:ext uri="{BB962C8B-B14F-4D97-AF65-F5344CB8AC3E}">
        <p14:creationId xmlns:p14="http://schemas.microsoft.com/office/powerpoint/2010/main" val="25745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9836" y="1631055"/>
            <a:ext cx="8656578" cy="556690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Century Gothic" pitchFamily="34" charset="0"/>
              </a:rPr>
              <a:t>Musculoskeletal dysfunctions: </a:t>
            </a:r>
          </a:p>
          <a:p>
            <a:pPr algn="l"/>
            <a:endParaRPr lang="en-US" sz="1900" dirty="0">
              <a:latin typeface="Century Gothic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Century Gothic" pitchFamily="34" charset="0"/>
              </a:rPr>
              <a:t>Effectiveness of physiotherapy intervention in seniors with frequent intermittent </a:t>
            </a:r>
            <a:r>
              <a:rPr lang="en-US" sz="2200" dirty="0" smtClean="0">
                <a:latin typeface="Century Gothic" pitchFamily="34" charset="0"/>
              </a:rPr>
              <a:t>headache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1900" dirty="0">
              <a:latin typeface="Century Gothic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Age related changes in cross sectional areas, fat infiltration and fat content of the cervical extensor muscles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1900" dirty="0">
              <a:latin typeface="Century Gothic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Changes of muscle cross sectional areas, fat infiltration and fat content in cervical muscles in elders with </a:t>
            </a:r>
            <a:r>
              <a:rPr lang="en-US" sz="2200" dirty="0" err="1" smtClean="0">
                <a:latin typeface="Century Gothic" pitchFamily="34" charset="0"/>
              </a:rPr>
              <a:t>cervicogenic</a:t>
            </a:r>
            <a:r>
              <a:rPr lang="en-US" sz="2200" dirty="0" smtClean="0">
                <a:latin typeface="Century Gothic" pitchFamily="34" charset="0"/>
              </a:rPr>
              <a:t> headache</a:t>
            </a:r>
          </a:p>
          <a:p>
            <a:pPr algn="l">
              <a:lnSpc>
                <a:spcPct val="150000"/>
              </a:lnSpc>
            </a:pPr>
            <a:endParaRPr lang="en-US" sz="1900" dirty="0">
              <a:latin typeface="Century Gothic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Development of Physical Fitness Assessment Tool related with Active Dairy Living and High Risk for Disability Movement in Thai Elders</a:t>
            </a:r>
            <a:endParaRPr lang="en-US" sz="2200" dirty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endParaRPr lang="th-TH" sz="2200" dirty="0"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064" y="823573"/>
            <a:ext cx="517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Ongoing research</a:t>
            </a:r>
          </a:p>
        </p:txBody>
      </p:sp>
    </p:spTree>
    <p:extLst>
      <p:ext uri="{BB962C8B-B14F-4D97-AF65-F5344CB8AC3E}">
        <p14:creationId xmlns:p14="http://schemas.microsoft.com/office/powerpoint/2010/main" val="13492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9203" y="1769284"/>
            <a:ext cx="8656578" cy="55669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Century Gothic" pitchFamily="34" charset="0"/>
              </a:rPr>
              <a:t>Women health: </a:t>
            </a:r>
          </a:p>
          <a:p>
            <a:pPr algn="l"/>
            <a:endParaRPr lang="en-US" sz="1600" dirty="0">
              <a:latin typeface="Century Gothic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Century Gothic" pitchFamily="34" charset="0"/>
              </a:rPr>
              <a:t>Survey the prevalence of women older adults with urinary incontinence in rural and urban communities</a:t>
            </a:r>
            <a:endParaRPr lang="en-US" sz="1800" dirty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endParaRPr lang="th-TH" sz="2200" dirty="0"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3799" y="897546"/>
            <a:ext cx="517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Ongoing research</a:t>
            </a:r>
          </a:p>
        </p:txBody>
      </p:sp>
    </p:spTree>
    <p:extLst>
      <p:ext uri="{BB962C8B-B14F-4D97-AF65-F5344CB8AC3E}">
        <p14:creationId xmlns:p14="http://schemas.microsoft.com/office/powerpoint/2010/main" val="17359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44" y="418188"/>
            <a:ext cx="8103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Century Gothic" pitchFamily="34" charset="0"/>
              </a:rPr>
              <a:t>Publication and intellectual property</a:t>
            </a:r>
            <a:endParaRPr lang="en-US" sz="32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18914" r="8899" b="13953"/>
          <a:stretch/>
        </p:blipFill>
        <p:spPr>
          <a:xfrm>
            <a:off x="253799" y="4185730"/>
            <a:ext cx="2112717" cy="219378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9" y="1301560"/>
            <a:ext cx="2000607" cy="28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40" y="1482321"/>
            <a:ext cx="4909695" cy="19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33" y="4520746"/>
            <a:ext cx="5540965" cy="18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68" y="3263512"/>
            <a:ext cx="4863322" cy="153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06" y="2789925"/>
            <a:ext cx="6301344" cy="200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71" y="4478215"/>
            <a:ext cx="6115227" cy="208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9392" r="-12808"/>
          <a:stretch/>
        </p:blipFill>
        <p:spPr bwMode="auto">
          <a:xfrm>
            <a:off x="3090847" y="1766425"/>
            <a:ext cx="6386406" cy="14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0138" y="2280557"/>
            <a:ext cx="8280782" cy="87207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500" b="1" dirty="0" smtClean="0">
                <a:latin typeface="Jokerman" pitchFamily="82" charset="0"/>
              </a:rPr>
              <a:t>THANK YOU  FOR  YOUR  ATTENTION</a:t>
            </a:r>
            <a:endParaRPr lang="th-TH" sz="2400" b="1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3786" y="3158602"/>
            <a:ext cx="363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อ. หทัยชนก อภิโกมลกร</a:t>
            </a:r>
            <a:endParaRPr lang="en-US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th-TH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หัวหน้าหน่วยวิจัย)</a:t>
            </a:r>
            <a:endParaRPr lang="th-TH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6357" r="71754" b="60465"/>
          <a:stretch/>
        </p:blipFill>
        <p:spPr>
          <a:xfrm>
            <a:off x="6986964" y="1679956"/>
            <a:ext cx="1291047" cy="1438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8443" y="5297966"/>
            <a:ext cx="363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ผศ. ดร. สุรีพร อุทัยคุปต์</a:t>
            </a:r>
            <a:endParaRPr lang="en-US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th-TH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รองหัวหน้าหน่วยวิจัย)</a:t>
            </a:r>
            <a:endParaRPr lang="th-TH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26948648"/>
              </p:ext>
            </p:extLst>
          </p:nvPr>
        </p:nvGraphicFramePr>
        <p:xfrm>
          <a:off x="56689" y="166884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85"/>
          <a:stretch/>
        </p:blipFill>
        <p:spPr>
          <a:xfrm>
            <a:off x="7008712" y="4083476"/>
            <a:ext cx="1333997" cy="11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45202" y="1298531"/>
            <a:ext cx="3713013" cy="1423183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Down Arrow 5"/>
          <p:cNvSpPr/>
          <p:nvPr/>
        </p:nvSpPr>
        <p:spPr>
          <a:xfrm>
            <a:off x="4114795" y="4449972"/>
            <a:ext cx="700441" cy="732882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547570" y="5087157"/>
            <a:ext cx="7985091" cy="992040"/>
          </a:xfrm>
          <a:custGeom>
            <a:avLst/>
            <a:gdLst>
              <a:gd name="connsiteX0" fmla="*/ 0 w 6826108"/>
              <a:gd name="connsiteY0" fmla="*/ 0 h 992040"/>
              <a:gd name="connsiteX1" fmla="*/ 6826108 w 6826108"/>
              <a:gd name="connsiteY1" fmla="*/ 0 h 992040"/>
              <a:gd name="connsiteX2" fmla="*/ 6826108 w 6826108"/>
              <a:gd name="connsiteY2" fmla="*/ 992040 h 992040"/>
              <a:gd name="connsiteX3" fmla="*/ 0 w 6826108"/>
              <a:gd name="connsiteY3" fmla="*/ 992040 h 992040"/>
              <a:gd name="connsiteX4" fmla="*/ 0 w 6826108"/>
              <a:gd name="connsiteY4" fmla="*/ 0 h 99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6108" h="992040">
                <a:moveTo>
                  <a:pt x="0" y="0"/>
                </a:moveTo>
                <a:lnTo>
                  <a:pt x="6826108" y="0"/>
                </a:lnTo>
                <a:lnTo>
                  <a:pt x="6826108" y="992040"/>
                </a:lnTo>
                <a:lnTo>
                  <a:pt x="0" y="992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220472" bIns="22047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latin typeface="Century Gothic" pitchFamily="34" charset="0"/>
              </a:rPr>
              <a:t>Active ageing and better quality of life</a:t>
            </a:r>
            <a:endParaRPr lang="th-TH" b="1" kern="1200" dirty="0">
              <a:latin typeface="Century Gothic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56445" y="1394228"/>
            <a:ext cx="1488060" cy="1488060"/>
          </a:xfrm>
          <a:custGeom>
            <a:avLst/>
            <a:gdLst>
              <a:gd name="connsiteX0" fmla="*/ 0 w 1488060"/>
              <a:gd name="connsiteY0" fmla="*/ 744030 h 1488060"/>
              <a:gd name="connsiteX1" fmla="*/ 744030 w 1488060"/>
              <a:gd name="connsiteY1" fmla="*/ 0 h 1488060"/>
              <a:gd name="connsiteX2" fmla="*/ 1488060 w 1488060"/>
              <a:gd name="connsiteY2" fmla="*/ 744030 h 1488060"/>
              <a:gd name="connsiteX3" fmla="*/ 744030 w 1488060"/>
              <a:gd name="connsiteY3" fmla="*/ 1488060 h 1488060"/>
              <a:gd name="connsiteX4" fmla="*/ 0 w 1488060"/>
              <a:gd name="connsiteY4" fmla="*/ 744030 h 148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060" h="1488060">
                <a:moveTo>
                  <a:pt x="0" y="744030"/>
                </a:moveTo>
                <a:cubicBezTo>
                  <a:pt x="0" y="333114"/>
                  <a:pt x="333114" y="0"/>
                  <a:pt x="744030" y="0"/>
                </a:cubicBezTo>
                <a:cubicBezTo>
                  <a:pt x="1154946" y="0"/>
                  <a:pt x="1488060" y="333114"/>
                  <a:pt x="1488060" y="744030"/>
                </a:cubicBezTo>
                <a:cubicBezTo>
                  <a:pt x="1488060" y="1154946"/>
                  <a:pt x="1154946" y="1488060"/>
                  <a:pt x="744030" y="1488060"/>
                </a:cubicBezTo>
                <a:cubicBezTo>
                  <a:pt x="333114" y="1488060"/>
                  <a:pt x="0" y="1154946"/>
                  <a:pt x="0" y="744030"/>
                </a:cubicBezTo>
                <a:close/>
              </a:path>
            </a:pathLst>
          </a:cu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241" tIns="238241" rIns="238241" bIns="2382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>
                <a:solidFill>
                  <a:schemeClr val="tx1"/>
                </a:solidFill>
                <a:latin typeface="Century Gothic" pitchFamily="34" charset="0"/>
              </a:rPr>
              <a:t>Research</a:t>
            </a:r>
            <a:endParaRPr lang="th-TH" sz="1700" b="1" kern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486258" y="1337069"/>
            <a:ext cx="1606092" cy="1568593"/>
          </a:xfrm>
          <a:custGeom>
            <a:avLst/>
            <a:gdLst>
              <a:gd name="connsiteX0" fmla="*/ 0 w 1606092"/>
              <a:gd name="connsiteY0" fmla="*/ 784297 h 1568593"/>
              <a:gd name="connsiteX1" fmla="*/ 803046 w 1606092"/>
              <a:gd name="connsiteY1" fmla="*/ 0 h 1568593"/>
              <a:gd name="connsiteX2" fmla="*/ 1606092 w 1606092"/>
              <a:gd name="connsiteY2" fmla="*/ 784297 h 1568593"/>
              <a:gd name="connsiteX3" fmla="*/ 803046 w 1606092"/>
              <a:gd name="connsiteY3" fmla="*/ 1568594 h 1568593"/>
              <a:gd name="connsiteX4" fmla="*/ 0 w 1606092"/>
              <a:gd name="connsiteY4" fmla="*/ 784297 h 15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092" h="1568593">
                <a:moveTo>
                  <a:pt x="0" y="784297"/>
                </a:moveTo>
                <a:cubicBezTo>
                  <a:pt x="0" y="351142"/>
                  <a:pt x="359536" y="0"/>
                  <a:pt x="803046" y="0"/>
                </a:cubicBezTo>
                <a:cubicBezTo>
                  <a:pt x="1246556" y="0"/>
                  <a:pt x="1606092" y="351142"/>
                  <a:pt x="1606092" y="784297"/>
                </a:cubicBezTo>
                <a:cubicBezTo>
                  <a:pt x="1606092" y="1217452"/>
                  <a:pt x="1246556" y="1568594"/>
                  <a:pt x="803046" y="1568594"/>
                </a:cubicBezTo>
                <a:cubicBezTo>
                  <a:pt x="359536" y="1568594"/>
                  <a:pt x="0" y="1217452"/>
                  <a:pt x="0" y="78429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527" tIns="250035" rIns="255527" bIns="2500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dirty="0" smtClean="0">
                <a:solidFill>
                  <a:schemeClr val="tx1"/>
                </a:solidFill>
                <a:latin typeface="Century Gothic" pitchFamily="34" charset="0"/>
              </a:rPr>
              <a:t>Teaching</a:t>
            </a:r>
            <a:endParaRPr lang="th-TH" sz="1700" b="1" kern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653690" y="2732852"/>
            <a:ext cx="1620006" cy="1547999"/>
          </a:xfrm>
          <a:custGeom>
            <a:avLst/>
            <a:gdLst>
              <a:gd name="connsiteX0" fmla="*/ 0 w 1620006"/>
              <a:gd name="connsiteY0" fmla="*/ 774000 h 1547999"/>
              <a:gd name="connsiteX1" fmla="*/ 810003 w 1620006"/>
              <a:gd name="connsiteY1" fmla="*/ 0 h 1547999"/>
              <a:gd name="connsiteX2" fmla="*/ 1620006 w 1620006"/>
              <a:gd name="connsiteY2" fmla="*/ 774000 h 1547999"/>
              <a:gd name="connsiteX3" fmla="*/ 810003 w 1620006"/>
              <a:gd name="connsiteY3" fmla="*/ 1548000 h 1547999"/>
              <a:gd name="connsiteX4" fmla="*/ 0 w 1620006"/>
              <a:gd name="connsiteY4" fmla="*/ 774000 h 154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6" h="1547999">
                <a:moveTo>
                  <a:pt x="0" y="774000"/>
                </a:moveTo>
                <a:cubicBezTo>
                  <a:pt x="0" y="346532"/>
                  <a:pt x="362651" y="0"/>
                  <a:pt x="810003" y="0"/>
                </a:cubicBezTo>
                <a:cubicBezTo>
                  <a:pt x="1257355" y="0"/>
                  <a:pt x="1620006" y="346532"/>
                  <a:pt x="1620006" y="774000"/>
                </a:cubicBezTo>
                <a:cubicBezTo>
                  <a:pt x="1620006" y="1201468"/>
                  <a:pt x="1257355" y="1548000"/>
                  <a:pt x="810003" y="1548000"/>
                </a:cubicBezTo>
                <a:cubicBezTo>
                  <a:pt x="362651" y="1548000"/>
                  <a:pt x="0" y="1201468"/>
                  <a:pt x="0" y="77400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024" tIns="244479" rIns="255024" bIns="2444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</a:rPr>
              <a:t>Community service</a:t>
            </a:r>
            <a:endParaRPr lang="th-TH" sz="15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11" name="Shape 10"/>
          <p:cNvSpPr/>
          <p:nvPr/>
        </p:nvSpPr>
        <p:spPr>
          <a:xfrm>
            <a:off x="2466783" y="1111289"/>
            <a:ext cx="4082866" cy="3503682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511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8288" y="352701"/>
            <a:ext cx="7906575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b="1" dirty="0" smtClean="0">
                <a:latin typeface="Century Gothic" pitchFamily="34" charset="0"/>
              </a:rPr>
              <a:t>Researchers</a:t>
            </a:r>
            <a:br>
              <a:rPr lang="en-US" sz="2800" b="1" dirty="0" smtClean="0">
                <a:latin typeface="Century Gothic" pitchFamily="34" charset="0"/>
              </a:rPr>
            </a:br>
            <a:endParaRPr lang="th-TH" sz="28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93187" y="885686"/>
            <a:ext cx="6273209" cy="10500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ts val="3200"/>
              </a:lnSpc>
            </a:pPr>
            <a:r>
              <a:rPr lang="en-US" sz="1600" dirty="0">
                <a:latin typeface="Century Gothic" pitchFamily="34" charset="0"/>
              </a:rPr>
              <a:t>Assoc. Prof. Dr. </a:t>
            </a:r>
            <a:r>
              <a:rPr lang="en-US" sz="1600" dirty="0" err="1">
                <a:latin typeface="Century Gothic" pitchFamily="34" charset="0"/>
              </a:rPr>
              <a:t>Somporn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Sungkarat</a:t>
            </a:r>
            <a:endParaRPr lang="en-US" sz="1600" dirty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>
                <a:latin typeface="Century Gothic" pitchFamily="34" charset="0"/>
              </a:rPr>
              <a:t>Asst. Prof. Dr. </a:t>
            </a:r>
            <a:r>
              <a:rPr lang="en-US" sz="1600" dirty="0" err="1">
                <a:latin typeface="Century Gothic" pitchFamily="34" charset="0"/>
              </a:rPr>
              <a:t>Patima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Silsupadol</a:t>
            </a:r>
            <a:endParaRPr lang="en-US" sz="1600" dirty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>
                <a:latin typeface="Century Gothic" pitchFamily="34" charset="0"/>
              </a:rPr>
              <a:t>Dr. </a:t>
            </a:r>
            <a:r>
              <a:rPr lang="en-US" sz="1600" dirty="0" err="1">
                <a:latin typeface="Century Gothic" pitchFamily="34" charset="0"/>
              </a:rPr>
              <a:t>Sirinun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Boripuntakul</a:t>
            </a:r>
            <a:endParaRPr lang="en-US" sz="1600" dirty="0" smtClean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>
                <a:latin typeface="Century Gothic" pitchFamily="34" charset="0"/>
              </a:rPr>
              <a:t>Araya </a:t>
            </a:r>
            <a:r>
              <a:rPr lang="en-US" sz="1600" dirty="0" err="1">
                <a:latin typeface="Century Gothic" pitchFamily="34" charset="0"/>
              </a:rPr>
              <a:t>Yankai</a:t>
            </a:r>
            <a:endParaRPr lang="en-US" sz="1600" dirty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 smtClean="0">
                <a:latin typeface="Century Gothic" pitchFamily="34" charset="0"/>
              </a:rPr>
              <a:t>Asst</a:t>
            </a:r>
            <a:r>
              <a:rPr lang="en-US" sz="1600" dirty="0">
                <a:latin typeface="Century Gothic" pitchFamily="34" charset="0"/>
              </a:rPr>
              <a:t>. Prof. Dr. </a:t>
            </a:r>
            <a:r>
              <a:rPr lang="en-US" sz="1600" dirty="0" err="1">
                <a:latin typeface="Century Gothic" pitchFamily="34" charset="0"/>
              </a:rPr>
              <a:t>Sureeporn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Uthaikhup</a:t>
            </a:r>
            <a:endParaRPr lang="en-US" sz="1600" dirty="0" smtClean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>
                <a:latin typeface="Century Gothic" pitchFamily="34" charset="0"/>
              </a:rPr>
              <a:t>Asst. Prof. </a:t>
            </a:r>
            <a:r>
              <a:rPr lang="en-US" sz="1600" dirty="0" err="1">
                <a:latin typeface="Century Gothic" pitchFamily="34" charset="0"/>
              </a:rPr>
              <a:t>Suwit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Ariyachaikul</a:t>
            </a:r>
            <a:r>
              <a:rPr lang="en-US" sz="1600" dirty="0">
                <a:latin typeface="Century Gothic" pitchFamily="34" charset="0"/>
              </a:rPr>
              <a:t> </a:t>
            </a:r>
            <a:endParaRPr lang="en-US" sz="1600" dirty="0" smtClean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 smtClean="0">
                <a:latin typeface="Century Gothic" pitchFamily="34" charset="0"/>
              </a:rPr>
              <a:t>Assoc</a:t>
            </a:r>
            <a:r>
              <a:rPr lang="en-US" sz="1600" dirty="0">
                <a:latin typeface="Century Gothic" pitchFamily="34" charset="0"/>
              </a:rPr>
              <a:t>. Prof. Dr. </a:t>
            </a:r>
            <a:r>
              <a:rPr lang="en-US" sz="1600" dirty="0" err="1">
                <a:latin typeface="Century Gothic" pitchFamily="34" charset="0"/>
              </a:rPr>
              <a:t>Aatit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Paungmali</a:t>
            </a:r>
            <a:endParaRPr lang="en-US" sz="1600" dirty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>
                <a:latin typeface="Century Gothic" pitchFamily="34" charset="0"/>
              </a:rPr>
              <a:t>Asst. Prof. Dr. </a:t>
            </a:r>
            <a:r>
              <a:rPr lang="en-US" sz="1600" dirty="0" err="1">
                <a:latin typeface="Century Gothic" pitchFamily="34" charset="0"/>
              </a:rPr>
              <a:t>Ubon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Pirunsan</a:t>
            </a:r>
            <a:endParaRPr lang="en-US" sz="1600" dirty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 smtClean="0">
                <a:latin typeface="Century Gothic" pitchFamily="34" charset="0"/>
              </a:rPr>
              <a:t>Asst</a:t>
            </a:r>
            <a:r>
              <a:rPr lang="en-US" sz="1600" dirty="0">
                <a:latin typeface="Century Gothic" pitchFamily="34" charset="0"/>
              </a:rPr>
              <a:t>. Prof. Dr. </a:t>
            </a:r>
            <a:r>
              <a:rPr lang="en-US" sz="1600" dirty="0" err="1">
                <a:latin typeface="Century Gothic" pitchFamily="34" charset="0"/>
              </a:rPr>
              <a:t>Patraporn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Sitilertpisan</a:t>
            </a:r>
            <a:endParaRPr lang="en-US" sz="1600" dirty="0" smtClean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 smtClean="0">
                <a:latin typeface="Century Gothic" pitchFamily="34" charset="0"/>
              </a:rPr>
              <a:t>Asst</a:t>
            </a:r>
            <a:r>
              <a:rPr lang="en-US" sz="1600" dirty="0">
                <a:latin typeface="Century Gothic" pitchFamily="34" charset="0"/>
              </a:rPr>
              <a:t>. Prof. Dr. </a:t>
            </a:r>
            <a:r>
              <a:rPr lang="en-US" sz="1600" dirty="0" err="1">
                <a:latin typeface="Century Gothic" pitchFamily="34" charset="0"/>
              </a:rPr>
              <a:t>Prapas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Pothongsunun</a:t>
            </a:r>
            <a:endParaRPr lang="en-US" sz="1600" dirty="0" smtClean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>
                <a:latin typeface="Century Gothic" pitchFamily="34" charset="0"/>
              </a:rPr>
              <a:t>Assoc. Prof. </a:t>
            </a:r>
            <a:r>
              <a:rPr lang="en-US" sz="1600" dirty="0" err="1">
                <a:latin typeface="Century Gothic" pitchFamily="34" charset="0"/>
              </a:rPr>
              <a:t>Korakot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Hensangvilai</a:t>
            </a:r>
            <a:endParaRPr lang="en-US" sz="1600" dirty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>
                <a:latin typeface="Century Gothic" pitchFamily="34" charset="0"/>
              </a:rPr>
              <a:t>Assoc. Prof. </a:t>
            </a:r>
            <a:r>
              <a:rPr lang="en-US" sz="1600" dirty="0" err="1">
                <a:latin typeface="Century Gothic" pitchFamily="34" charset="0"/>
              </a:rPr>
              <a:t>Thanyaluck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Sriboonruang</a:t>
            </a:r>
            <a:endParaRPr lang="en-US" sz="1600" dirty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 smtClean="0">
                <a:latin typeface="Century Gothic" pitchFamily="34" charset="0"/>
              </a:rPr>
              <a:t>Assoc</a:t>
            </a:r>
            <a:r>
              <a:rPr lang="en-US" sz="1600" dirty="0">
                <a:latin typeface="Century Gothic" pitchFamily="34" charset="0"/>
              </a:rPr>
              <a:t>. Prof. Dr. </a:t>
            </a:r>
            <a:r>
              <a:rPr lang="en-US" sz="1600" dirty="0" err="1">
                <a:latin typeface="Century Gothic" pitchFamily="34" charset="0"/>
              </a:rPr>
              <a:t>Jirakrit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Leelarungrayub</a:t>
            </a:r>
            <a:endParaRPr lang="en-US" sz="1600" dirty="0" smtClean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1600" dirty="0" smtClean="0">
                <a:latin typeface="Century Gothic" pitchFamily="34" charset="0"/>
              </a:rPr>
              <a:t>Assoc. Prof. Dr. </a:t>
            </a:r>
            <a:r>
              <a:rPr lang="en-US" sz="1600" dirty="0" err="1" smtClean="0">
                <a:latin typeface="Century Gothic" pitchFamily="34" charset="0"/>
              </a:rPr>
              <a:t>Sainatee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Pratanaphon</a:t>
            </a:r>
            <a:endParaRPr lang="en-US" sz="1600" dirty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r>
              <a:rPr lang="en-US" sz="2000" dirty="0" smtClean="0">
                <a:latin typeface="Century Gothic" pitchFamily="34" charset="0"/>
              </a:rPr>
              <a:t> </a:t>
            </a:r>
            <a:endParaRPr lang="en-US" sz="2000" dirty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endParaRPr lang="en-US" sz="2000" dirty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endParaRPr lang="en-US" sz="2000" dirty="0">
              <a:latin typeface="Century Gothic" pitchFamily="34" charset="0"/>
            </a:endParaRPr>
          </a:p>
          <a:p>
            <a:pPr lvl="3">
              <a:lnSpc>
                <a:spcPts val="3200"/>
              </a:lnSpc>
            </a:pPr>
            <a:endParaRPr lang="en-US" sz="2000" dirty="0">
              <a:latin typeface="Century Gothic" pitchFamily="34" charset="0"/>
            </a:endParaRPr>
          </a:p>
          <a:p>
            <a:pPr lvl="3">
              <a:lnSpc>
                <a:spcPts val="3400"/>
              </a:lnSpc>
            </a:pPr>
            <a:endParaRPr lang="en-US" sz="2000" dirty="0">
              <a:latin typeface="Century Gothic" pitchFamily="34" charset="0"/>
            </a:endParaRPr>
          </a:p>
          <a:p>
            <a:pPr lvl="3">
              <a:lnSpc>
                <a:spcPts val="3400"/>
              </a:lnSpc>
            </a:pPr>
            <a:endParaRPr lang="en-US" sz="2000" dirty="0">
              <a:latin typeface="Century Gothic" pitchFamily="34" charset="0"/>
            </a:endParaRPr>
          </a:p>
          <a:p>
            <a:pPr lvl="3">
              <a:lnSpc>
                <a:spcPts val="3400"/>
              </a:lnSpc>
            </a:pPr>
            <a:endParaRPr lang="en-US" sz="2000" dirty="0">
              <a:latin typeface="Century Gothic" pitchFamily="34" charset="0"/>
            </a:endParaRPr>
          </a:p>
          <a:p>
            <a:pPr lvl="3">
              <a:lnSpc>
                <a:spcPts val="34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 lvl="3">
              <a:lnSpc>
                <a:spcPts val="3400"/>
              </a:lnSpc>
            </a:pPr>
            <a:endParaRPr lang="en-US" sz="2000" dirty="0">
              <a:latin typeface="Century Gothic" pitchFamily="34" charset="0"/>
            </a:endParaRPr>
          </a:p>
          <a:p>
            <a:endParaRPr lang="th-TH" dirty="0"/>
          </a:p>
        </p:txBody>
      </p:sp>
      <p:grpSp>
        <p:nvGrpSpPr>
          <p:cNvPr id="60" name="Group 59"/>
          <p:cNvGrpSpPr/>
          <p:nvPr/>
        </p:nvGrpSpPr>
        <p:grpSpPr>
          <a:xfrm>
            <a:off x="499731" y="1010093"/>
            <a:ext cx="8865115" cy="1605516"/>
            <a:chOff x="499731" y="1010093"/>
            <a:chExt cx="8865115" cy="1605516"/>
          </a:xfrm>
        </p:grpSpPr>
        <p:grpSp>
          <p:nvGrpSpPr>
            <p:cNvPr id="5" name="Group 4"/>
            <p:cNvGrpSpPr/>
            <p:nvPr/>
          </p:nvGrpSpPr>
          <p:grpSpPr>
            <a:xfrm>
              <a:off x="5404846" y="1208618"/>
              <a:ext cx="3960000" cy="1008000"/>
              <a:chOff x="5355238" y="1910989"/>
              <a:chExt cx="4033309" cy="1036669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55238" y="1910989"/>
                <a:ext cx="3597368" cy="85155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11963" y="2116661"/>
                <a:ext cx="39765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entury Gothic" pitchFamily="34" charset="0"/>
                  </a:rPr>
                  <a:t>Gait, balance and fall</a:t>
                </a:r>
              </a:p>
              <a:p>
                <a:endParaRPr lang="th-TH" sz="2400" dirty="0">
                  <a:latin typeface="Century Gothic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99731" y="1010093"/>
              <a:ext cx="4752753" cy="16055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noFill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03269" y="2690036"/>
            <a:ext cx="8506881" cy="2339163"/>
            <a:chOff x="503269" y="2690036"/>
            <a:chExt cx="8506881" cy="2339163"/>
          </a:xfrm>
        </p:grpSpPr>
        <p:sp>
          <p:nvSpPr>
            <p:cNvPr id="19" name="Rectangle 18"/>
            <p:cNvSpPr/>
            <p:nvPr/>
          </p:nvSpPr>
          <p:spPr>
            <a:xfrm>
              <a:off x="503269" y="2690036"/>
              <a:ext cx="4752753" cy="233916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noFill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72969" y="3060428"/>
              <a:ext cx="3637181" cy="1365974"/>
              <a:chOff x="5380064" y="2009554"/>
              <a:chExt cx="3615074" cy="136597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397770" y="2009554"/>
                <a:ext cx="3597368" cy="136597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n>
                    <a:solidFill>
                      <a:schemeClr val="accent6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80064" y="2052089"/>
                <a:ext cx="353001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entury Gothic" pitchFamily="34" charset="0"/>
                  </a:rPr>
                  <a:t>Musculoskeletal dysfunctions </a:t>
                </a:r>
              </a:p>
              <a:p>
                <a:pPr algn="ctr"/>
                <a:endParaRPr lang="en-US" sz="1200" dirty="0" smtClean="0">
                  <a:latin typeface="Century Gothic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>
                    <a:latin typeface="Century Gothic" pitchFamily="34" charset="0"/>
                  </a:rPr>
                  <a:t>Neck, knee, back pain</a:t>
                </a:r>
                <a:endParaRPr lang="th-TH" sz="2000"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496174" y="5896688"/>
            <a:ext cx="8485637" cy="735387"/>
            <a:chOff x="496174" y="5896688"/>
            <a:chExt cx="8485637" cy="735387"/>
          </a:xfrm>
        </p:grpSpPr>
        <p:grpSp>
          <p:nvGrpSpPr>
            <p:cNvPr id="52" name="Group 51"/>
            <p:cNvGrpSpPr/>
            <p:nvPr/>
          </p:nvGrpSpPr>
          <p:grpSpPr>
            <a:xfrm>
              <a:off x="5381811" y="6024284"/>
              <a:ext cx="3600000" cy="540000"/>
              <a:chOff x="5358798" y="1998921"/>
              <a:chExt cx="3636340" cy="621163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5397770" y="1998921"/>
                <a:ext cx="3597368" cy="62116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58798" y="2103768"/>
                <a:ext cx="3530010" cy="389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entury Gothic" pitchFamily="34" charset="0"/>
                  </a:rPr>
                  <a:t>Oxidative stress</a:t>
                </a:r>
                <a:endParaRPr lang="th-TH" sz="2400" dirty="0">
                  <a:latin typeface="Century Gothic" pitchFamily="34" charset="0"/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496174" y="5896688"/>
              <a:ext cx="4752753" cy="73538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noFill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9712" y="5092118"/>
            <a:ext cx="8510438" cy="735387"/>
            <a:chOff x="499712" y="5092118"/>
            <a:chExt cx="8510438" cy="735387"/>
          </a:xfrm>
        </p:grpSpPr>
        <p:grpSp>
          <p:nvGrpSpPr>
            <p:cNvPr id="16" name="Group 15"/>
            <p:cNvGrpSpPr/>
            <p:nvPr/>
          </p:nvGrpSpPr>
          <p:grpSpPr>
            <a:xfrm>
              <a:off x="5410150" y="5167441"/>
              <a:ext cx="3600000" cy="540000"/>
              <a:chOff x="5348165" y="1998921"/>
              <a:chExt cx="3646973" cy="85226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397770" y="1998921"/>
                <a:ext cx="3597368" cy="85226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48165" y="2144455"/>
                <a:ext cx="3530010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entury Gothic" pitchFamily="34" charset="0"/>
                  </a:rPr>
                  <a:t>Women health</a:t>
                </a:r>
                <a:endParaRPr lang="th-TH" sz="2400" dirty="0">
                  <a:latin typeface="Century Gothic" pitchFamily="34" charset="0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499712" y="5092118"/>
              <a:ext cx="4752753" cy="73538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n>
                  <a:solidFill>
                    <a:srgbClr val="00B05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5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2351" y="1212114"/>
            <a:ext cx="4097118" cy="1102972"/>
            <a:chOff x="793873" y="1190848"/>
            <a:chExt cx="3597368" cy="1102972"/>
          </a:xfrm>
        </p:grpSpPr>
        <p:sp>
          <p:nvSpPr>
            <p:cNvPr id="3" name="Rounded Rectangle 2"/>
            <p:cNvSpPr/>
            <p:nvPr/>
          </p:nvSpPr>
          <p:spPr>
            <a:xfrm>
              <a:off x="793873" y="1190848"/>
              <a:ext cx="3597368" cy="69386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0598" y="1339713"/>
              <a:ext cx="35300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entury Gothic" pitchFamily="34" charset="0"/>
                </a:rPr>
                <a:t>Gait, balance and fall</a:t>
              </a:r>
              <a:endParaRPr lang="th-TH" b="1" dirty="0">
                <a:latin typeface="Century Gothic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88558" y="2615609"/>
            <a:ext cx="608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94122" y="2198517"/>
            <a:ext cx="66489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Evaluate motor and cognitive performance related to risk of fall</a:t>
            </a:r>
          </a:p>
          <a:p>
            <a:endParaRPr lang="en-US" sz="20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Evaluate </a:t>
            </a:r>
            <a:r>
              <a:rPr lang="en-US" sz="2000" dirty="0" smtClean="0">
                <a:latin typeface="Century Gothic" pitchFamily="34" charset="0"/>
              </a:rPr>
              <a:t>biomarkers (e.g. blood, brain) in </a:t>
            </a:r>
            <a:r>
              <a:rPr lang="en-US" sz="2000" dirty="0">
                <a:latin typeface="Century Gothic" pitchFamily="34" charset="0"/>
              </a:rPr>
              <a:t>individuals with </a:t>
            </a:r>
            <a:r>
              <a:rPr lang="en-US" sz="2000" dirty="0" smtClean="0">
                <a:latin typeface="Century Gothic" pitchFamily="34" charset="0"/>
              </a:rPr>
              <a:t>cognitive impairment</a:t>
            </a:r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Develop </a:t>
            </a:r>
            <a:r>
              <a:rPr lang="en-US" sz="2000" dirty="0" smtClean="0">
                <a:latin typeface="Century Gothic" pitchFamily="34" charset="0"/>
              </a:rPr>
              <a:t>physical and cognitive </a:t>
            </a:r>
            <a:r>
              <a:rPr lang="en-US" sz="2000" dirty="0" smtClean="0">
                <a:latin typeface="Century Gothic" pitchFamily="34" charset="0"/>
              </a:rPr>
              <a:t>training programs </a:t>
            </a:r>
            <a:r>
              <a:rPr lang="en-US" sz="2000" dirty="0">
                <a:latin typeface="Century Gothic" pitchFamily="34" charset="0"/>
              </a:rPr>
              <a:t>for individuals </a:t>
            </a:r>
            <a:r>
              <a:rPr lang="en-US" sz="2000" dirty="0" smtClean="0">
                <a:latin typeface="Century Gothic" pitchFamily="34" charset="0"/>
              </a:rPr>
              <a:t>with- and </a:t>
            </a:r>
            <a:r>
              <a:rPr lang="en-US" sz="2000" dirty="0" smtClean="0">
                <a:latin typeface="Century Gothic" pitchFamily="34" charset="0"/>
              </a:rPr>
              <a:t>without cognitive impairment</a:t>
            </a:r>
            <a:endParaRPr lang="en-US" sz="20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200" dirty="0" smtClean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th-TH" sz="2400" dirty="0">
              <a:latin typeface="Century Gothic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52" y="970086"/>
            <a:ext cx="1499284" cy="210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800389"/>
              </p:ext>
            </p:extLst>
          </p:nvPr>
        </p:nvGraphicFramePr>
        <p:xfrm>
          <a:off x="6932440" y="3404016"/>
          <a:ext cx="1711829" cy="128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Image" r:id="rId4" imgW="11843276" imgH="8882457" progId="Photoshop.Image.8">
                  <p:embed/>
                </p:oleObj>
              </mc:Choice>
              <mc:Fallback>
                <p:oleObj name="Image" r:id="rId4" imgW="11843276" imgH="8882457" progId="Photoshop.Imag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440" y="3404016"/>
                        <a:ext cx="1711829" cy="1283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87" y="5332818"/>
            <a:ext cx="3205164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51" y="4889623"/>
            <a:ext cx="2882327" cy="1623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3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55" y="2778517"/>
            <a:ext cx="622008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200" dirty="0">
                <a:latin typeface="Century Gothic" pitchFamily="34" charset="0"/>
              </a:rPr>
              <a:t>Evaluate musculoskeletal, </a:t>
            </a:r>
            <a:r>
              <a:rPr lang="en-US" sz="2200" dirty="0" smtClean="0">
                <a:latin typeface="Century Gothic" pitchFamily="34" charset="0"/>
              </a:rPr>
              <a:t>sensorimotor, and psychological impairments in patients with chronic pain</a:t>
            </a:r>
            <a:endParaRPr lang="en-US" sz="2200" dirty="0" smtClean="0">
              <a:latin typeface="Century Gothic" pitchFamily="34" charset="0"/>
            </a:endParaRPr>
          </a:p>
          <a:p>
            <a:endParaRPr lang="en-US" sz="24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Develop and evaluate physical therapy approach for patients with </a:t>
            </a:r>
            <a:r>
              <a:rPr lang="en-US" sz="2000" dirty="0" smtClean="0">
                <a:latin typeface="Century Gothic" pitchFamily="34" charset="0"/>
              </a:rPr>
              <a:t>chronic pain</a:t>
            </a:r>
            <a:endParaRPr lang="en-US" sz="20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200" dirty="0">
              <a:latin typeface="Century Gothic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2848" y="1293832"/>
            <a:ext cx="4912166" cy="8466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397" y="1462207"/>
            <a:ext cx="4940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Century Gothic" pitchFamily="34" charset="0"/>
              </a:rPr>
              <a:t>Musculoskeletal dysfunctions </a:t>
            </a:r>
          </a:p>
          <a:p>
            <a:pPr algn="ctr"/>
            <a:endParaRPr lang="en-US" sz="1200" dirty="0" smtClean="0"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19" y="893111"/>
            <a:ext cx="1790700" cy="1676400"/>
          </a:xfrm>
          <a:prstGeom prst="rect">
            <a:avLst/>
          </a:prstGeom>
        </p:spPr>
      </p:pic>
      <p:pic>
        <p:nvPicPr>
          <p:cNvPr id="10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48" y="4026033"/>
            <a:ext cx="1564813" cy="1943588"/>
          </a:xfrm>
          <a:prstGeom prst="rect">
            <a:avLst/>
          </a:prstGeom>
        </p:spPr>
      </p:pic>
      <p:pic>
        <p:nvPicPr>
          <p:cNvPr id="11" name="รูปภาพ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7450" r="15261" b="21469"/>
          <a:stretch/>
        </p:blipFill>
        <p:spPr>
          <a:xfrm>
            <a:off x="7604094" y="4997827"/>
            <a:ext cx="1247996" cy="1637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3" b="43944"/>
          <a:stretch/>
        </p:blipFill>
        <p:spPr>
          <a:xfrm>
            <a:off x="6400226" y="2608389"/>
            <a:ext cx="2667868" cy="13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409" y="2716958"/>
            <a:ext cx="54438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200" dirty="0">
                <a:latin typeface="Century Gothic" pitchFamily="34" charset="0"/>
              </a:rPr>
              <a:t>Evaluate the effect of pelvic floor exercise training in women older adults with urinary incontinence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2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>
                <a:latin typeface="Century Gothic" pitchFamily="34" charset="0"/>
              </a:rPr>
              <a:t>Develop home-based pelvic floor exercise program: multimedia CD-ROM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6996" y="1403514"/>
            <a:ext cx="3551034" cy="6485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751588" y="1516625"/>
            <a:ext cx="348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Women health</a:t>
            </a:r>
            <a:endParaRPr lang="th-TH" b="1" dirty="0">
              <a:latin typeface="Century Gothic" pitchFamily="34" charset="0"/>
            </a:endParaRPr>
          </a:p>
        </p:txBody>
      </p:sp>
      <p:pic>
        <p:nvPicPr>
          <p:cNvPr id="10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12" y="4352085"/>
            <a:ext cx="3202622" cy="1401147"/>
          </a:xfrm>
          <a:prstGeom prst="rect">
            <a:avLst/>
          </a:prstGeom>
        </p:spPr>
      </p:pic>
      <p:pic>
        <p:nvPicPr>
          <p:cNvPr id="8" name="Picture 3" descr="เมืองนะ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46" y="2610300"/>
            <a:ext cx="3262312" cy="149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5544" y="1106853"/>
            <a:ext cx="8280782" cy="55669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Century Gothic" pitchFamily="34" charset="0"/>
              </a:rPr>
              <a:t>Grants</a:t>
            </a:r>
          </a:p>
          <a:p>
            <a:pPr algn="l">
              <a:lnSpc>
                <a:spcPct val="150000"/>
              </a:lnSpc>
            </a:pPr>
            <a:endParaRPr lang="en-US" sz="3200" dirty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endParaRPr lang="en-US" sz="2200" dirty="0" smtClean="0">
              <a:latin typeface="Century Gothic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endParaRPr lang="th-TH" sz="22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349" y="1953866"/>
            <a:ext cx="8141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Internal: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Research grant for mid-career, CMU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CMU young researcher fund, CMU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Associated Medical Sciences, CMU</a:t>
            </a:r>
            <a:endParaRPr lang="en-US" sz="2400" dirty="0">
              <a:latin typeface="Century Gothic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External: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National Research Council of Thailand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Thai Research Funding (TRF) for mid-career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Thai Research Funding (TRF) for young research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2400" dirty="0" smtClean="0">
              <a:latin typeface="Century Gothic" pitchFamily="34" charset="0"/>
            </a:endParaRPr>
          </a:p>
          <a:p>
            <a:pPr lvl="2"/>
            <a:endParaRPr lang="en-US" sz="24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3" y="691777"/>
            <a:ext cx="7615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>
              <a:latin typeface="Century Gothic" pitchFamily="34" charset="0"/>
            </a:endParaRPr>
          </a:p>
          <a:p>
            <a:pPr lvl="1"/>
            <a:r>
              <a:rPr lang="en-US" b="1" dirty="0" smtClean="0">
                <a:latin typeface="Century Gothic" pitchFamily="34" charset="0"/>
              </a:rPr>
              <a:t>Collaboration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847" y="2392350"/>
            <a:ext cx="8846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CMU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smtClean="0">
                <a:latin typeface="Century Gothic" pitchFamily="34" charset="0"/>
              </a:rPr>
              <a:t>Faculty of Medicine</a:t>
            </a:r>
          </a:p>
          <a:p>
            <a:pPr lvl="2"/>
            <a:r>
              <a:rPr lang="en-US" sz="2400" dirty="0" smtClean="0">
                <a:latin typeface="Century Gothic" pitchFamily="34" charset="0"/>
              </a:rPr>
              <a:t>    -Cardiac Electrophysiology Research and </a:t>
            </a:r>
          </a:p>
          <a:p>
            <a:pPr lvl="2"/>
            <a:r>
              <a:rPr lang="en-US" sz="2400" dirty="0" smtClean="0">
                <a:latin typeface="Century Gothic" pitchFamily="34" charset="0"/>
              </a:rPr>
              <a:t>    Training Center (CERT)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smtClean="0">
                <a:latin typeface="Century Gothic" pitchFamily="34" charset="0"/>
              </a:rPr>
              <a:t>Faculty of Nursing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smtClean="0">
                <a:latin typeface="Century Gothic" pitchFamily="34" charset="0"/>
              </a:rPr>
              <a:t>Faculty of Veterinary Medicine</a:t>
            </a:r>
          </a:p>
          <a:p>
            <a:pPr lvl="1"/>
            <a:endParaRPr lang="en-US" sz="2400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The Supreme Patriarch </a:t>
            </a:r>
            <a:r>
              <a:rPr lang="en-US" sz="2400" dirty="0" err="1" smtClean="0">
                <a:latin typeface="Century Gothic" pitchFamily="34" charset="0"/>
              </a:rPr>
              <a:t>Nyanasanwara</a:t>
            </a:r>
            <a:r>
              <a:rPr lang="en-US" sz="2400" dirty="0" smtClean="0">
                <a:latin typeface="Century Gothic" pitchFamily="34" charset="0"/>
              </a:rPr>
              <a:t> Institute of Geriatric Medicine</a:t>
            </a:r>
            <a:endParaRPr lang="th-TH" sz="24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177" y="1810808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National:</a:t>
            </a:r>
          </a:p>
        </p:txBody>
      </p:sp>
    </p:spTree>
    <p:extLst>
      <p:ext uri="{BB962C8B-B14F-4D97-AF65-F5344CB8AC3E}">
        <p14:creationId xmlns:p14="http://schemas.microsoft.com/office/powerpoint/2010/main" val="27186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605</Words>
  <Application>Microsoft Office PowerPoint</Application>
  <PresentationFormat>On-screen Show (4:3)</PresentationFormat>
  <Paragraphs>135</Paragraphs>
  <Slides>15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ชุดรูปแบบของ Office</vt:lpstr>
      <vt:lpstr>1_ชุดรูปแบบของ Office</vt:lpstr>
      <vt:lpstr>2_ชุดรูปแบบของ Office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144</cp:revision>
  <dcterms:created xsi:type="dcterms:W3CDTF">2014-05-28T05:38:43Z</dcterms:created>
  <dcterms:modified xsi:type="dcterms:W3CDTF">2015-12-14T02:49:25Z</dcterms:modified>
</cp:coreProperties>
</file>